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5" r:id="rId5"/>
    <p:sldId id="266" r:id="rId6"/>
    <p:sldId id="259" r:id="rId7"/>
    <p:sldId id="261" r:id="rId8"/>
    <p:sldId id="262" r:id="rId9"/>
    <p:sldId id="263"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392" y="-6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07.09.2023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07.09.2023</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07.09.2023</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07.09.2023</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07.09.2023</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07.09.2023</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07.09.2023</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11560" y="620688"/>
            <a:ext cx="7772400" cy="1470025"/>
          </a:xfrm>
        </p:spPr>
        <p:txBody>
          <a:bodyPr>
            <a:normAutofit/>
          </a:bodyPr>
          <a:lstStyle/>
          <a:p>
            <a:r>
              <a:rPr lang="ru-RU" sz="2500" b="1" dirty="0">
                <a:solidFill>
                  <a:schemeClr val="tx2"/>
                </a:solidFill>
                <a:latin typeface="+mn-lt"/>
                <a:ea typeface="+mn-ea"/>
                <a:cs typeface="+mn-cs"/>
              </a:rPr>
              <a:t>Памятка для государственных гражданских </a:t>
            </a:r>
            <a:r>
              <a:rPr lang="ru-RU" sz="2500" b="1" dirty="0">
                <a:solidFill>
                  <a:schemeClr val="tx2"/>
                </a:solidFill>
                <a:latin typeface="+mn-lt"/>
                <a:ea typeface="+mn-ea"/>
                <a:cs typeface="+mn-cs"/>
              </a:rPr>
              <a:t>служащих Управления Федерального казначейства по Карачаево-Черкесской Республике</a:t>
            </a:r>
            <a:endParaRPr lang="ru-RU" sz="2500" b="1" dirty="0">
              <a:solidFill>
                <a:schemeClr val="tx2"/>
              </a:solidFill>
              <a:latin typeface="+mn-lt"/>
              <a:ea typeface="+mn-ea"/>
              <a:cs typeface="+mn-cs"/>
            </a:endParaRPr>
          </a:p>
        </p:txBody>
      </p:sp>
      <p:sp>
        <p:nvSpPr>
          <p:cNvPr id="3" name="Подзаголовок 2"/>
          <p:cNvSpPr>
            <a:spLocks noGrp="1"/>
          </p:cNvSpPr>
          <p:nvPr>
            <p:ph type="subTitle" idx="1"/>
          </p:nvPr>
        </p:nvSpPr>
        <p:spPr>
          <a:xfrm>
            <a:off x="827584" y="2420888"/>
            <a:ext cx="7560840" cy="1944216"/>
          </a:xfrm>
          <a:solidFill>
            <a:srgbClr val="FFC000"/>
          </a:solidFill>
          <a:ln>
            <a:solidFill>
              <a:schemeClr val="accent1"/>
            </a:solidFill>
          </a:ln>
        </p:spPr>
        <p:txBody>
          <a:bodyPr>
            <a:normAutofit fontScale="77500" lnSpcReduction="20000"/>
          </a:bodyPr>
          <a:lstStyle/>
          <a:p>
            <a:r>
              <a:rPr lang="ru-RU" dirty="0">
                <a:solidFill>
                  <a:schemeClr val="tx1"/>
                </a:solidFill>
              </a:rPr>
              <a:t>Как действовать в случае невозможности по объективным причинам представить сведения о доходах, расходах, об имуществе и обязательствах имущественного характера своей супруги (супруга), </a:t>
            </a:r>
            <a:r>
              <a:rPr lang="ru-RU" dirty="0" smtClean="0">
                <a:solidFill>
                  <a:schemeClr val="tx1"/>
                </a:solidFill>
              </a:rPr>
              <a:t> </a:t>
            </a:r>
            <a:r>
              <a:rPr lang="ru-RU" dirty="0">
                <a:solidFill>
                  <a:schemeClr val="tx1"/>
                </a:solidFill>
              </a:rPr>
              <a:t>своих несовершеннолетних детей</a:t>
            </a:r>
            <a:endParaRPr lang="ru-RU" dirty="0">
              <a:solidFill>
                <a:schemeClr val="tx1"/>
              </a:solidFill>
            </a:endParaRPr>
          </a:p>
        </p:txBody>
      </p:sp>
    </p:spTree>
    <p:extLst>
      <p:ext uri="{BB962C8B-B14F-4D97-AF65-F5344CB8AC3E}">
        <p14:creationId xmlns:p14="http://schemas.microsoft.com/office/powerpoint/2010/main" val="3681909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332656"/>
            <a:ext cx="7848872" cy="830997"/>
          </a:xfrm>
          <a:prstGeom prst="rect">
            <a:avLst/>
          </a:prstGeom>
          <a:solidFill>
            <a:srgbClr val="FFC000"/>
          </a:solidFill>
          <a:ln>
            <a:solidFill>
              <a:schemeClr val="accent1"/>
            </a:solidFill>
          </a:ln>
        </p:spPr>
        <p:txBody>
          <a:bodyPr wrap="square">
            <a:spAutoFit/>
          </a:bodyPr>
          <a:lstStyle/>
          <a:p>
            <a:pPr algn="ctr"/>
            <a:r>
              <a:rPr lang="ru-RU" sz="1600" dirty="0"/>
              <a:t>Алгоритм действий при невозможности по объективным причинам представить сведения о доходах, расходах, об имуществе </a:t>
            </a:r>
            <a:r>
              <a:rPr lang="ru-RU" sz="1600" dirty="0" smtClean="0"/>
              <a:t>и </a:t>
            </a:r>
            <a:r>
              <a:rPr lang="ru-RU" sz="1600" dirty="0"/>
              <a:t>обязательствах имущественного характера </a:t>
            </a:r>
          </a:p>
        </p:txBody>
      </p:sp>
      <p:sp>
        <p:nvSpPr>
          <p:cNvPr id="6" name="Прямоугольник 5"/>
          <p:cNvSpPr/>
          <p:nvPr/>
        </p:nvSpPr>
        <p:spPr>
          <a:xfrm>
            <a:off x="755576" y="1412776"/>
            <a:ext cx="7704856" cy="4401205"/>
          </a:xfrm>
          <a:prstGeom prst="rect">
            <a:avLst/>
          </a:prstGeom>
        </p:spPr>
        <p:txBody>
          <a:bodyPr wrap="square">
            <a:spAutoFit/>
          </a:bodyPr>
          <a:lstStyle/>
          <a:p>
            <a:pPr indent="450000" algn="just"/>
            <a:r>
              <a:rPr lang="ru-RU" sz="1400" dirty="0" smtClean="0"/>
              <a:t>При </a:t>
            </a:r>
            <a:r>
              <a:rPr lang="ru-RU" sz="1400" dirty="0"/>
              <a:t>невозможности по объективным причинам представить </a:t>
            </a:r>
            <a:r>
              <a:rPr lang="ru-RU" sz="1400" dirty="0"/>
              <a:t>сведения о доходах, расходах, об имуществе </a:t>
            </a:r>
            <a:r>
              <a:rPr lang="ru-RU" sz="1400" dirty="0" smtClean="0"/>
              <a:t>и </a:t>
            </a:r>
            <a:r>
              <a:rPr lang="ru-RU" sz="1400" dirty="0"/>
              <a:t>обязательствах имущественного характера (далее – Сведения) </a:t>
            </a:r>
            <a:r>
              <a:rPr lang="ru-RU" sz="1400" dirty="0"/>
              <a:t>своих супруги (супруга) и несовершеннолетних детей служащему (работнику) следует обратиться с </a:t>
            </a:r>
            <a:r>
              <a:rPr lang="ru-RU" sz="1400" dirty="0" smtClean="0"/>
              <a:t>заявлением </a:t>
            </a:r>
            <a:r>
              <a:rPr lang="ru-RU" sz="1400" dirty="0"/>
              <a:t>о невозможности по объективным причинам представить сведения о доходах, об имуществе и обязательствах имущественного характера своих супруги (супруга) и несовершеннолетних детей (далее – Заявление) в </a:t>
            </a:r>
            <a:r>
              <a:rPr lang="ru-RU" sz="1400" dirty="0" smtClean="0"/>
              <a:t>подразделение по </a:t>
            </a:r>
            <a:r>
              <a:rPr lang="ru-RU" sz="1400" dirty="0"/>
              <a:t>профилактике коррупционных и иных правонарушений</a:t>
            </a:r>
            <a:r>
              <a:rPr lang="ru-RU" sz="1400" dirty="0" smtClean="0"/>
              <a:t>. </a:t>
            </a:r>
          </a:p>
          <a:p>
            <a:pPr indent="450000" algn="just"/>
            <a:r>
              <a:rPr lang="ru-RU" sz="1400" dirty="0" smtClean="0"/>
              <a:t>Заявление </a:t>
            </a:r>
            <a:r>
              <a:rPr lang="ru-RU" sz="1400" dirty="0"/>
              <a:t>направляется до истечения срока, </a:t>
            </a:r>
            <a:r>
              <a:rPr lang="ru-RU" sz="1400" dirty="0" smtClean="0"/>
              <a:t>установленного для </a:t>
            </a:r>
            <a:r>
              <a:rPr lang="ru-RU" sz="1400" dirty="0"/>
              <a:t>представления служащим (работником) Сведений. </a:t>
            </a:r>
            <a:r>
              <a:rPr lang="ru-RU" sz="1400" dirty="0"/>
              <a:t>Подача заявления не влечет необходимость представления имеющихся </a:t>
            </a:r>
            <a:r>
              <a:rPr lang="ru-RU" sz="1400" dirty="0" smtClean="0"/>
              <a:t>в </a:t>
            </a:r>
            <a:r>
              <a:rPr lang="ru-RU" sz="1400" dirty="0"/>
              <a:t>распоряжении служащего (работника) Сведений (частичных сведений) своих супруги (супруга) и несовершеннолетних детей.</a:t>
            </a:r>
          </a:p>
          <a:p>
            <a:pPr indent="450000" algn="just"/>
            <a:r>
              <a:rPr lang="ru-RU" sz="1400" dirty="0" smtClean="0"/>
              <a:t>Заявление </a:t>
            </a:r>
            <a:r>
              <a:rPr lang="ru-RU" sz="1400" dirty="0"/>
              <a:t>может быть представлено как лично, так и направлено почтой (заказным письмом с уведомлением), если иное не предусмотрено применимым нормативным правовым актом</a:t>
            </a:r>
            <a:r>
              <a:rPr lang="ru-RU" sz="1400" dirty="0" smtClean="0"/>
              <a:t>.</a:t>
            </a:r>
            <a:r>
              <a:rPr lang="ru-RU" sz="1400" dirty="0"/>
              <a:t> </a:t>
            </a:r>
            <a:endParaRPr lang="ru-RU" sz="1400" dirty="0" smtClean="0"/>
          </a:p>
          <a:p>
            <a:pPr indent="450000" algn="just"/>
            <a:r>
              <a:rPr lang="ru-RU" sz="1400" dirty="0" smtClean="0"/>
              <a:t>Каждый случай непредставления по объективным причинам Сведений своих супруги (супруга) и (или) несовершеннолетних детей подлежит рассмотрению на соответствующей комиссии по соблюдению требований к служебному поведению и урегулированию конфликта интересов  (далее – комиссия).</a:t>
            </a:r>
          </a:p>
          <a:p>
            <a:pPr indent="450000" algn="just"/>
            <a:endParaRPr lang="ru-RU" sz="1400" dirty="0" smtClean="0"/>
          </a:p>
          <a:p>
            <a:pPr indent="450000" algn="just"/>
            <a:endParaRPr lang="ru-RU" sz="1400" dirty="0"/>
          </a:p>
          <a:p>
            <a:pPr indent="450000" algn="just"/>
            <a:endParaRPr lang="ru-RU" sz="1400" dirty="0"/>
          </a:p>
        </p:txBody>
      </p:sp>
    </p:spTree>
    <p:extLst>
      <p:ext uri="{BB962C8B-B14F-4D97-AF65-F5344CB8AC3E}">
        <p14:creationId xmlns:p14="http://schemas.microsoft.com/office/powerpoint/2010/main" val="2536626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3568" y="476672"/>
            <a:ext cx="8064896" cy="5601533"/>
          </a:xfrm>
          <a:prstGeom prst="rect">
            <a:avLst/>
          </a:prstGeom>
        </p:spPr>
        <p:txBody>
          <a:bodyPr wrap="square">
            <a:spAutoFit/>
          </a:bodyPr>
          <a:lstStyle/>
          <a:p>
            <a:pPr indent="450000" algn="just"/>
            <a:endParaRPr lang="ru-RU" sz="1400" dirty="0"/>
          </a:p>
          <a:p>
            <a:pPr indent="450000" algn="just"/>
            <a:r>
              <a:rPr lang="ru-RU" sz="1400" dirty="0" smtClean="0"/>
              <a:t>В </a:t>
            </a:r>
            <a:r>
              <a:rPr lang="ru-RU" sz="1400" dirty="0"/>
              <a:t>целях подтверждения объективности и уважительности причин невозможности представления </a:t>
            </a:r>
            <a:r>
              <a:rPr lang="ru-RU" sz="1400" dirty="0" smtClean="0"/>
              <a:t>Сведений </a:t>
            </a:r>
            <a:r>
              <a:rPr lang="ru-RU" sz="1400" dirty="0"/>
              <a:t>своих супруги (супруга) и (или) несовершеннолетних детей служащий (работник) прикладывает к Заявлению копии подтверждающих документов и иные материалы</a:t>
            </a:r>
            <a:r>
              <a:rPr lang="ru-RU" sz="1400" dirty="0" smtClean="0"/>
              <a:t>.</a:t>
            </a:r>
          </a:p>
          <a:p>
            <a:pPr indent="450000" algn="just"/>
            <a:endParaRPr lang="ru-RU" sz="800" dirty="0"/>
          </a:p>
          <a:p>
            <a:pPr indent="450000" algn="just"/>
            <a:r>
              <a:rPr lang="ru-RU" sz="1400" dirty="0" smtClean="0"/>
              <a:t>При </a:t>
            </a:r>
            <a:r>
              <a:rPr lang="ru-RU" sz="1400" dirty="0"/>
              <a:t>невозможности представить сведения о доходах, расходах, об имуществе и обязательствах имущественного характера </a:t>
            </a:r>
            <a:r>
              <a:rPr lang="ru-RU" sz="1400" b="1" dirty="0">
                <a:solidFill>
                  <a:srgbClr val="FF0000"/>
                </a:solidFill>
              </a:rPr>
              <a:t>на супругу (супруга) или несовершеннолетних детей необходимо принять исчерпывающие меры для получения наиболее полной информации путем направления запросов</a:t>
            </a:r>
            <a:r>
              <a:rPr lang="ru-RU" sz="1400" dirty="0" smtClean="0"/>
              <a:t>:</a:t>
            </a:r>
          </a:p>
          <a:p>
            <a:pPr indent="450000" algn="just"/>
            <a:endParaRPr lang="ru-RU" sz="800" dirty="0"/>
          </a:p>
          <a:p>
            <a:pPr indent="450000" algn="just"/>
            <a:r>
              <a:rPr lang="ru-RU" sz="1400" dirty="0"/>
              <a:t>1. В территориальное подразделение ФНС для получения информации о доходах за отчетный период, полученных супругой (супругом) или несовершеннолетними детьми, о наличии счетов в банках, открытых на их имя и о наличии налогооблагаемого имущества, зарегистрированного на имя супруги (супруга) или несовершеннолетних детей.</a:t>
            </a:r>
          </a:p>
          <a:p>
            <a:pPr indent="450000" algn="just"/>
            <a:r>
              <a:rPr lang="ru-RU" sz="1400" dirty="0"/>
              <a:t>2. В территориальное подразделение </a:t>
            </a:r>
            <a:r>
              <a:rPr lang="ru-RU" sz="1400" dirty="0" err="1"/>
              <a:t>Росреестра</a:t>
            </a:r>
            <a:r>
              <a:rPr lang="ru-RU" sz="1400" dirty="0"/>
              <a:t> для получения информации о наличии зарегистрированного недвижимого имущества на имя супруги (супруга) или несовершеннолетних детей.</a:t>
            </a:r>
          </a:p>
          <a:p>
            <a:pPr indent="450000" algn="just"/>
            <a:r>
              <a:rPr lang="ru-RU" sz="1400" dirty="0"/>
              <a:t>3. В территориальное подразделение (структурное подразделений) МВД для получения информации о наличии зарегистрированных транспортных средствах (автомобилей легковых и грузовых, </a:t>
            </a:r>
            <a:r>
              <a:rPr lang="ru-RU" sz="1400" dirty="0" err="1"/>
              <a:t>мототранспортных</a:t>
            </a:r>
            <a:r>
              <a:rPr lang="ru-RU" sz="1400" dirty="0"/>
              <a:t> средствах, прицепов) на имя супруги (супруга) или несовершеннолетних детей.</a:t>
            </a:r>
          </a:p>
          <a:p>
            <a:pPr indent="450000" algn="just"/>
            <a:r>
              <a:rPr lang="ru-RU" sz="1400" dirty="0"/>
              <a:t>4. В территориальное подразделение </a:t>
            </a:r>
            <a:r>
              <a:rPr lang="ru-RU" sz="1400" dirty="0" err="1"/>
              <a:t>Ростехнадзора</a:t>
            </a:r>
            <a:r>
              <a:rPr lang="ru-RU" sz="1400" dirty="0"/>
              <a:t> для получения информации о наличии зарегистрированных тракторов и самоходных машин на имя супруги (супруга) или несовершеннолетних детей.</a:t>
            </a:r>
          </a:p>
          <a:p>
            <a:pPr indent="450000" algn="just"/>
            <a:r>
              <a:rPr lang="ru-RU" sz="1400" dirty="0"/>
              <a:t>5. В иные государственные органы и организации (при необходимости</a:t>
            </a:r>
            <a:r>
              <a:rPr lang="ru-RU" sz="1400" dirty="0" smtClean="0"/>
              <a:t>).</a:t>
            </a:r>
          </a:p>
          <a:p>
            <a:pPr indent="450000" algn="just"/>
            <a:endParaRPr lang="ru-RU" sz="1400" dirty="0"/>
          </a:p>
          <a:p>
            <a:pPr indent="450000" algn="just"/>
            <a:r>
              <a:rPr lang="ru-RU" sz="1400" dirty="0"/>
              <a:t> </a:t>
            </a:r>
          </a:p>
        </p:txBody>
      </p:sp>
    </p:spTree>
    <p:extLst>
      <p:ext uri="{BB962C8B-B14F-4D97-AF65-F5344CB8AC3E}">
        <p14:creationId xmlns:p14="http://schemas.microsoft.com/office/powerpoint/2010/main" val="2308171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9592" y="274637"/>
            <a:ext cx="7128792" cy="892205"/>
          </a:xfrm>
          <a:solidFill>
            <a:srgbClr val="FFC000"/>
          </a:solidFill>
          <a:ln>
            <a:solidFill>
              <a:schemeClr val="accent1"/>
            </a:solidFill>
          </a:ln>
        </p:spPr>
        <p:txBody>
          <a:bodyPr>
            <a:normAutofit/>
          </a:bodyPr>
          <a:lstStyle/>
          <a:p>
            <a:r>
              <a:rPr lang="ru-RU" sz="1600" dirty="0"/>
              <a:t>Ответственность </a:t>
            </a:r>
            <a:r>
              <a:rPr lang="ru-RU" sz="1600" dirty="0" smtClean="0"/>
              <a:t>за </a:t>
            </a:r>
            <a:r>
              <a:rPr lang="ru-RU" sz="1600" dirty="0"/>
              <a:t>коррупционные правонарушения</a:t>
            </a:r>
          </a:p>
        </p:txBody>
      </p:sp>
      <p:sp>
        <p:nvSpPr>
          <p:cNvPr id="3" name="Прямоугольник 2"/>
          <p:cNvSpPr/>
          <p:nvPr/>
        </p:nvSpPr>
        <p:spPr>
          <a:xfrm>
            <a:off x="611560" y="1166843"/>
            <a:ext cx="8136904" cy="4878259"/>
          </a:xfrm>
          <a:prstGeom prst="rect">
            <a:avLst/>
          </a:prstGeom>
        </p:spPr>
        <p:txBody>
          <a:bodyPr wrap="square">
            <a:spAutoFit/>
          </a:bodyPr>
          <a:lstStyle/>
          <a:p>
            <a:pPr indent="450000" algn="just"/>
            <a:endParaRPr lang="ru-RU" sz="1400" dirty="0" smtClean="0"/>
          </a:p>
          <a:p>
            <a:pPr indent="450000" algn="just"/>
            <a:r>
              <a:rPr lang="ru-RU" sz="1400" dirty="0" smtClean="0"/>
              <a:t>Граждане </a:t>
            </a:r>
            <a:r>
              <a:rPr lang="ru-RU" sz="1400" dirty="0"/>
              <a:t>Российской Федерации, иностранные граждане и лица без гражданства за совершение коррупционных правонарушений несут уголовную, административную, гражданско-правовую и дисциплинарную ответственность в соответствии с законодательством Российской Федерации</a:t>
            </a:r>
            <a:r>
              <a:rPr lang="ru-RU" sz="1400" dirty="0" smtClean="0"/>
              <a:t>.</a:t>
            </a:r>
          </a:p>
          <a:p>
            <a:pPr indent="450000" algn="just"/>
            <a:endParaRPr lang="ru-RU" sz="800" dirty="0"/>
          </a:p>
          <a:p>
            <a:pPr indent="450000" algn="just"/>
            <a:r>
              <a:rPr lang="ru-RU" sz="1400" dirty="0" smtClean="0"/>
              <a:t> </a:t>
            </a:r>
            <a:r>
              <a:rPr lang="ru-RU" sz="1400" dirty="0"/>
              <a:t>Физическое лицо, совершившее коррупционное правонарушение, по решению суда может быть лишено в соответствии с законодательством Российской Федерации права занимать определенные должности государственной и муниципальной службы</a:t>
            </a:r>
            <a:r>
              <a:rPr lang="ru-RU" sz="1400" dirty="0" smtClean="0"/>
              <a:t>. </a:t>
            </a:r>
          </a:p>
          <a:p>
            <a:pPr indent="450000" algn="just"/>
            <a:endParaRPr lang="ru-RU" sz="900" dirty="0" smtClean="0"/>
          </a:p>
          <a:p>
            <a:pPr indent="450000" algn="just"/>
            <a:r>
              <a:rPr lang="ru-RU" sz="1400" dirty="0" smtClean="0"/>
              <a:t>В </a:t>
            </a:r>
            <a:r>
              <a:rPr lang="ru-RU" sz="1400" dirty="0"/>
              <a:t>соответствии с Федеральным </a:t>
            </a:r>
            <a:r>
              <a:rPr lang="ru-RU" sz="1400" dirty="0" smtClean="0"/>
              <a:t>законом № </a:t>
            </a:r>
            <a:r>
              <a:rPr lang="ru-RU" sz="1400" dirty="0"/>
              <a:t>286-ФЗ в законодательство Российской Федерации внесен ряд </a:t>
            </a:r>
            <a:r>
              <a:rPr lang="ru-RU" sz="1400" dirty="0" smtClean="0"/>
              <a:t>изменений в </a:t>
            </a:r>
            <a:r>
              <a:rPr lang="ru-RU" sz="1400" dirty="0"/>
              <a:t>части освобождения лица, в отношении которого </a:t>
            </a:r>
            <a:r>
              <a:rPr lang="ru-RU" sz="1400" dirty="0" smtClean="0"/>
              <a:t>устанавливается дисциплинарная </a:t>
            </a:r>
            <a:r>
              <a:rPr lang="ru-RU" sz="1400" dirty="0"/>
              <a:t>ответственность за несоблюдение ограничений и </a:t>
            </a:r>
            <a:r>
              <a:rPr lang="ru-RU" sz="1400" dirty="0" smtClean="0"/>
              <a:t>запретов, требований </a:t>
            </a:r>
            <a:r>
              <a:rPr lang="ru-RU" sz="1400" dirty="0"/>
              <a:t>о предотвращении или об урегулировании конфликта </a:t>
            </a:r>
            <a:r>
              <a:rPr lang="ru-RU" sz="1400" dirty="0" smtClean="0"/>
              <a:t>интересов и </a:t>
            </a:r>
            <a:r>
              <a:rPr lang="ru-RU" sz="1400" dirty="0"/>
              <a:t>неисполнение обязанностей, установленных в целях </a:t>
            </a:r>
            <a:r>
              <a:rPr lang="ru-RU" sz="1400" dirty="0" smtClean="0"/>
              <a:t>противодействия коррупции</a:t>
            </a:r>
            <a:r>
              <a:rPr lang="ru-RU" sz="1400" dirty="0"/>
              <a:t>, от указанной ответственности в случае, если несоблюдение </a:t>
            </a:r>
            <a:r>
              <a:rPr lang="ru-RU" sz="1400" dirty="0" smtClean="0"/>
              <a:t>таких ограничений</a:t>
            </a:r>
            <a:r>
              <a:rPr lang="ru-RU" sz="1400" dirty="0"/>
              <a:t>, запретов и требований, а также неисполнение </a:t>
            </a:r>
            <a:r>
              <a:rPr lang="ru-RU" sz="1400" dirty="0" smtClean="0"/>
              <a:t>таких обязанностей </a:t>
            </a:r>
            <a:r>
              <a:rPr lang="ru-RU" sz="1400" dirty="0"/>
              <a:t>признается следствием не зависящих от него обстоятельств</a:t>
            </a:r>
            <a:r>
              <a:rPr lang="ru-RU" sz="1400" dirty="0"/>
              <a:t>. </a:t>
            </a:r>
            <a:endParaRPr lang="ru-RU" sz="1400" dirty="0" smtClean="0"/>
          </a:p>
          <a:p>
            <a:pPr indent="450000" algn="just"/>
            <a:endParaRPr lang="ru-RU" sz="800" dirty="0" smtClean="0"/>
          </a:p>
          <a:p>
            <a:pPr indent="450000" algn="just"/>
            <a:r>
              <a:rPr lang="ru-RU" sz="1400" dirty="0" smtClean="0"/>
              <a:t>К </a:t>
            </a:r>
            <a:r>
              <a:rPr lang="ru-RU" sz="1400" dirty="0"/>
              <a:t>таким обстоятельствам, в частности, относятся стихийные бедствия (в том числе землетрясение, наводнение, ураган), пожар, массовые заболевания (эпидемии), забастовки, военные действия, террористические акты, запретительные или ограничительные меры, принимаемые государственными органами (в том числе государственными органами иностранных государств) и органами местного самоуправления. </a:t>
            </a:r>
            <a:endParaRPr lang="ru-RU" sz="1400" dirty="0" smtClean="0"/>
          </a:p>
          <a:p>
            <a:pPr indent="450000" algn="just"/>
            <a:endParaRPr lang="ru-RU" sz="1400" dirty="0"/>
          </a:p>
        </p:txBody>
      </p:sp>
    </p:spTree>
    <p:extLst>
      <p:ext uri="{BB962C8B-B14F-4D97-AF65-F5344CB8AC3E}">
        <p14:creationId xmlns:p14="http://schemas.microsoft.com/office/powerpoint/2010/main" val="1811744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764704"/>
            <a:ext cx="7992888" cy="5262979"/>
          </a:xfrm>
          <a:prstGeom prst="rect">
            <a:avLst/>
          </a:prstGeom>
        </p:spPr>
        <p:txBody>
          <a:bodyPr wrap="square">
            <a:spAutoFit/>
          </a:bodyPr>
          <a:lstStyle/>
          <a:p>
            <a:pPr indent="450000" algn="just"/>
            <a:r>
              <a:rPr lang="ru-RU" sz="1400" dirty="0"/>
              <a:t>Не зависящими от физического лица обстоятельствами не могут быть признаны регулярно повторяющиеся и прогнозируемые события и явления, а также обстоятельства, наступление которых зависело от воли или действий физического лица, ссылающегося на наличие этих обстоятельств</a:t>
            </a:r>
            <a:r>
              <a:rPr lang="ru-RU" sz="1400" dirty="0" smtClean="0"/>
              <a:t>.</a:t>
            </a:r>
          </a:p>
          <a:p>
            <a:pPr indent="450000" algn="just"/>
            <a:endParaRPr lang="ru-RU" sz="800" dirty="0"/>
          </a:p>
          <a:p>
            <a:pPr indent="450000" algn="just"/>
            <a:r>
              <a:rPr lang="ru-RU" sz="1400" dirty="0" smtClean="0"/>
              <a:t>Согласно </a:t>
            </a:r>
            <a:r>
              <a:rPr lang="ru-RU" sz="1400" dirty="0"/>
              <a:t>части 3 статьи 13 Федерального закона от 25 декабря 2008 г. № 273-ФЗ «О противодействии коррупции» соблюдение указанных ограничений, запретов и требований, а также исполнение указанных обязанностей должно быть обеспечено физическим лицом не позднее чем через один месяц со дня прекращения действия независящих от него обстоятельств, препятствующих соблюдению указанных ограничений, запретов и требований, а также исполнению указанных обязанностей, если иное не установлено федеральными законами. </a:t>
            </a:r>
            <a:endParaRPr lang="ru-RU" sz="1400" dirty="0" smtClean="0"/>
          </a:p>
          <a:p>
            <a:pPr indent="450000" algn="just"/>
            <a:endParaRPr lang="ru-RU" sz="800" dirty="0" smtClean="0"/>
          </a:p>
          <a:p>
            <a:pPr indent="450000" algn="just"/>
            <a:r>
              <a:rPr lang="ru-RU" sz="1400" dirty="0" smtClean="0"/>
              <a:t>Физическое </a:t>
            </a:r>
            <a:r>
              <a:rPr lang="ru-RU" sz="1400" dirty="0"/>
              <a:t>лицо, указанное в части 3 настоящей статьи, в течение трех рабочих дней со дня, когда ему стало известно о возникновении не зависящих от него обстоятельств, препятствующих соблюдению ограничений и запретов, требований о предотвращении или об урегулировании конфликта интересов и исполнению обязанностей, установленных настоящим Федеральным законом и другими федеральными законами в целях противодействия коррупции, обязано подать в соответствующую комиссию по соблюдению требований к служебному поведению государственных или муниципальных служащих и урегулированию конфликта интересов </a:t>
            </a:r>
            <a:r>
              <a:rPr lang="ru-RU" sz="1400" dirty="0" smtClean="0"/>
              <a:t>уведомление </a:t>
            </a:r>
            <a:r>
              <a:rPr lang="ru-RU" sz="1400" dirty="0"/>
              <a:t>об этом в форме документа на бумажном носителе или в форме электронного документа с приложением документов, иных материалов и (или) информации (при наличии), подтверждающих факт наступления не зависящих от него обстоятельств. В случае, если указанные обстоятельства препятствуют подаче уведомления об этом в установленный срок, такое уведомление должно быть подано не позднее 10 рабочих дней со дня прекращения указанных обстоятельств.</a:t>
            </a:r>
          </a:p>
          <a:p>
            <a:pPr indent="450000" algn="just"/>
            <a:endParaRPr lang="ru-RU" sz="1400" dirty="0"/>
          </a:p>
        </p:txBody>
      </p:sp>
    </p:spTree>
    <p:extLst>
      <p:ext uri="{BB962C8B-B14F-4D97-AF65-F5344CB8AC3E}">
        <p14:creationId xmlns:p14="http://schemas.microsoft.com/office/powerpoint/2010/main" val="2055663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67544" y="260648"/>
            <a:ext cx="8208912" cy="1152128"/>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ln>
            <a:solidFill>
              <a:schemeClr val="accent1"/>
            </a:solidFill>
          </a:ln>
        </p:spPr>
        <p:txBody>
          <a:bodyPr>
            <a:normAutofit fontScale="90000"/>
          </a:bodyPr>
          <a:lstStyle/>
          <a:p>
            <a:r>
              <a:rPr lang="ru-RU" sz="1800" dirty="0" smtClean="0"/>
              <a:t/>
            </a:r>
            <a:br>
              <a:rPr lang="ru-RU" sz="1800" dirty="0" smtClean="0"/>
            </a:br>
            <a:r>
              <a:rPr lang="ru-RU" sz="1800" dirty="0"/>
              <a:t/>
            </a:r>
            <a:br>
              <a:rPr lang="ru-RU" sz="1800" dirty="0"/>
            </a:br>
            <a:r>
              <a:rPr lang="ru-RU" sz="1800" dirty="0" smtClean="0"/>
              <a:t/>
            </a:r>
            <a:br>
              <a:rPr lang="ru-RU" sz="1800" dirty="0" smtClean="0"/>
            </a:br>
            <a:r>
              <a:rPr lang="ru-RU" sz="1800" dirty="0" smtClean="0"/>
              <a:t>Обзор </a:t>
            </a:r>
            <a:r>
              <a:rPr lang="ru-RU" sz="1800" dirty="0"/>
              <a:t>причин невозможности представить Сведения своих супруги (супруга) </a:t>
            </a:r>
            <a:br>
              <a:rPr lang="ru-RU" sz="1800" dirty="0"/>
            </a:br>
            <a:r>
              <a:rPr lang="ru-RU" sz="1800" dirty="0"/>
              <a:t>и несовершеннолетних детей, которые признавались комиссией </a:t>
            </a:r>
            <a:br>
              <a:rPr lang="ru-RU" sz="1800" dirty="0"/>
            </a:br>
            <a:r>
              <a:rPr lang="ru-RU" sz="1800" dirty="0"/>
              <a:t>объективными и уважительными</a:t>
            </a:r>
            <a:r>
              <a:rPr lang="ru-RU" dirty="0"/>
              <a:t/>
            </a:r>
            <a:br>
              <a:rPr lang="ru-RU" dirty="0"/>
            </a:br>
            <a:endParaRPr lang="ru-RU" dirty="0"/>
          </a:p>
        </p:txBody>
      </p:sp>
      <p:sp>
        <p:nvSpPr>
          <p:cNvPr id="5" name="Прямоугольник 4"/>
          <p:cNvSpPr/>
          <p:nvPr/>
        </p:nvSpPr>
        <p:spPr>
          <a:xfrm>
            <a:off x="467544" y="1628799"/>
            <a:ext cx="8208912" cy="4616648"/>
          </a:xfrm>
          <a:prstGeom prst="rect">
            <a:avLst/>
          </a:prstGeom>
        </p:spPr>
        <p:txBody>
          <a:bodyPr wrap="square">
            <a:spAutoFit/>
          </a:bodyPr>
          <a:lstStyle/>
          <a:p>
            <a:pPr indent="450000" algn="just"/>
            <a:r>
              <a:rPr lang="ru-RU" sz="1400" dirty="0"/>
              <a:t>1. Нахождение в ссоре супругов, которые не поддерживают связь </a:t>
            </a:r>
            <a:r>
              <a:rPr lang="ru-RU" sz="1400" dirty="0" smtClean="0"/>
              <a:t>и </a:t>
            </a:r>
            <a:r>
              <a:rPr lang="ru-RU" sz="1400" dirty="0"/>
              <a:t>не планируют развод, признавалось объективной и уважительной причиной непредставления служащим (работником) Сведений своих </a:t>
            </a:r>
            <a:r>
              <a:rPr lang="ru-RU" sz="1400" dirty="0" smtClean="0"/>
              <a:t>супруги </a:t>
            </a:r>
            <a:r>
              <a:rPr lang="ru-RU" sz="1400" dirty="0"/>
              <a:t>(супруга) и (или) несовершеннолетних детей в случае, если служащим (работником) предоставлялись следующие копии документов и материалы:</a:t>
            </a:r>
          </a:p>
          <a:p>
            <a:pPr indent="450000" algn="just"/>
            <a:r>
              <a:rPr lang="ru-RU" sz="1400" dirty="0"/>
              <a:t>- выписка из домовой книги, свидетельствующая о раздельном проживании супругов и несовершеннолетних детей;</a:t>
            </a:r>
          </a:p>
          <a:p>
            <a:pPr marL="285750" indent="450000" algn="just">
              <a:buFontTx/>
              <a:buChar char="-"/>
            </a:pPr>
            <a:r>
              <a:rPr lang="ru-RU" sz="1400" dirty="0" smtClean="0"/>
              <a:t>копия </a:t>
            </a:r>
            <a:r>
              <a:rPr lang="ru-RU" sz="1400" dirty="0"/>
              <a:t>заказного письма с уведомлением, а в случае возврата такого письма служащему (работнику), как правило, прилагалась копия обеих сторон бланка извещения Ф.22</a:t>
            </a:r>
            <a:r>
              <a:rPr lang="ru-RU" sz="1400" dirty="0" smtClean="0"/>
              <a:t>.</a:t>
            </a:r>
          </a:p>
          <a:p>
            <a:pPr marL="285750" indent="-285750" algn="just">
              <a:buFontTx/>
              <a:buChar char="-"/>
            </a:pPr>
            <a:endParaRPr lang="ru-RU" sz="1400" dirty="0" smtClean="0"/>
          </a:p>
          <a:p>
            <a:pPr indent="450000" algn="just"/>
            <a:r>
              <a:rPr lang="ru-RU" sz="1400" dirty="0"/>
              <a:t>2. Нахождение в бракоразводном процессе, а также планирование развода признавалось объективной и уважительной причиной при предоставлении таких копий документов как:</a:t>
            </a:r>
          </a:p>
          <a:p>
            <a:pPr indent="450000" algn="just"/>
            <a:r>
              <a:rPr lang="ru-RU" sz="1400" dirty="0"/>
              <a:t>- копия заявления о расторжении брака, поданного в органы ЗАГС, с отметкой о его принятии;</a:t>
            </a:r>
          </a:p>
          <a:p>
            <a:pPr indent="450000" algn="just"/>
            <a:r>
              <a:rPr lang="ru-RU" sz="1400" dirty="0"/>
              <a:t>- копия искового заявления о расторжении брака, поданного в суд, с отметкой о его принятии;</a:t>
            </a:r>
          </a:p>
          <a:p>
            <a:pPr indent="450000" algn="just"/>
            <a:r>
              <a:rPr lang="ru-RU" sz="1400" dirty="0"/>
              <a:t>- копия определения о принятии искового заявления о расторжении брака;</a:t>
            </a:r>
          </a:p>
          <a:p>
            <a:pPr indent="450000" algn="just"/>
            <a:r>
              <a:rPr lang="ru-RU" sz="1400" dirty="0"/>
              <a:t>- копия определения о назначении дела к судебному разбирательству;</a:t>
            </a:r>
          </a:p>
          <a:p>
            <a:pPr indent="450000" algn="just"/>
            <a:r>
              <a:rPr lang="ru-RU" sz="1400" dirty="0"/>
              <a:t>- копия повестки в суд.</a:t>
            </a:r>
          </a:p>
          <a:p>
            <a:pPr indent="450000" algn="just"/>
            <a:r>
              <a:rPr lang="ru-RU" sz="1400" dirty="0"/>
              <a:t>В этом случае комиссия при принятии соответствующего решения может дополнительно рекомендовать служащему (работнику) представить по истечении месяца документы, подтверждающие завершение бракоразводного процесса, например, копию свидетельства о расторжении брака, копию решения суда.</a:t>
            </a:r>
          </a:p>
          <a:p>
            <a:pPr marL="285750" indent="450000" algn="just">
              <a:buFontTx/>
              <a:buChar char="-"/>
            </a:pPr>
            <a:endParaRPr lang="ru-RU" sz="1400" dirty="0"/>
          </a:p>
        </p:txBody>
      </p:sp>
    </p:spTree>
    <p:extLst>
      <p:ext uri="{BB962C8B-B14F-4D97-AF65-F5344CB8AC3E}">
        <p14:creationId xmlns:p14="http://schemas.microsoft.com/office/powerpoint/2010/main" val="4093408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260646"/>
            <a:ext cx="8208912" cy="5909310"/>
          </a:xfrm>
          <a:prstGeom prst="rect">
            <a:avLst/>
          </a:prstGeom>
        </p:spPr>
        <p:txBody>
          <a:bodyPr wrap="square">
            <a:spAutoFit/>
          </a:bodyPr>
          <a:lstStyle/>
          <a:p>
            <a:pPr indent="450000" algn="just"/>
            <a:endParaRPr lang="ru-RU" sz="1400" dirty="0" smtClean="0"/>
          </a:p>
          <a:p>
            <a:pPr indent="450000" algn="just"/>
            <a:r>
              <a:rPr lang="ru-RU" sz="1400" dirty="0" smtClean="0"/>
              <a:t>3</a:t>
            </a:r>
            <a:r>
              <a:rPr lang="ru-RU" sz="1400" dirty="0"/>
              <a:t>. Проживание несовершеннолетнего ребенка с бывшей супругой (бывшим супругом, иным третьим лицом, под опекой которого находится несовершеннолетний ребенок), при этом бывшие супруги проживают раздельно и контакт </a:t>
            </a:r>
            <a:r>
              <a:rPr lang="ru-RU" sz="1400" dirty="0" smtClean="0"/>
              <a:t>не </a:t>
            </a:r>
            <a:r>
              <a:rPr lang="ru-RU" sz="1400" dirty="0"/>
              <a:t>поддерживают. В этом случае объективность и уважительность причин непредставления Сведений своих несовершеннолетних детей подтверждалась следующими копиями документов и материалами:</a:t>
            </a:r>
          </a:p>
          <a:p>
            <a:pPr indent="450000" algn="just"/>
            <a:r>
              <a:rPr lang="ru-RU" sz="1400" dirty="0"/>
              <a:t>- копия решения суда, определяющее место жительства несовершеннолетнего ребенка;</a:t>
            </a:r>
          </a:p>
          <a:p>
            <a:pPr indent="450000" algn="just"/>
            <a:r>
              <a:rPr lang="ru-RU" sz="1400" dirty="0"/>
              <a:t>- копия свидетельства о расторжении брака;</a:t>
            </a:r>
          </a:p>
          <a:p>
            <a:pPr indent="450000" algn="just"/>
            <a:r>
              <a:rPr lang="ru-RU" sz="1400" dirty="0"/>
              <a:t>- выписка из домовой книги, свидетельствующая о раздельном проживании супругов и несовершеннолетних детей;</a:t>
            </a:r>
          </a:p>
          <a:p>
            <a:pPr indent="450000" algn="just"/>
            <a:r>
              <a:rPr lang="ru-RU" sz="1400" dirty="0"/>
              <a:t>- решение о назначении опекуном третьего лица над несовершеннолетним ребенком, без лишения родительских прав служащего (работника);</a:t>
            </a:r>
          </a:p>
          <a:p>
            <a:r>
              <a:rPr lang="ru-RU" sz="1400" dirty="0"/>
              <a:t>- копия письма, направленного заказным письмом с уведомлением, а также возвращенное письмо </a:t>
            </a:r>
            <a:r>
              <a:rPr lang="ru-RU" sz="1400" dirty="0" smtClean="0"/>
              <a:t>служащему </a:t>
            </a:r>
            <a:r>
              <a:rPr lang="ru-RU" sz="1400" dirty="0"/>
              <a:t>(работнику</a:t>
            </a:r>
            <a:r>
              <a:rPr lang="ru-RU" sz="1400" dirty="0" smtClean="0"/>
              <a:t>).</a:t>
            </a:r>
            <a:r>
              <a:rPr lang="ru-RU" sz="1400" dirty="0"/>
              <a:t> </a:t>
            </a:r>
            <a:endParaRPr lang="ru-RU" sz="1400" dirty="0" smtClean="0"/>
          </a:p>
          <a:p>
            <a:endParaRPr lang="ru-RU" sz="1400" dirty="0" smtClean="0"/>
          </a:p>
          <a:p>
            <a:pPr indent="450000" algn="just"/>
            <a:r>
              <a:rPr lang="ru-RU" sz="1400" dirty="0" smtClean="0"/>
              <a:t>4</a:t>
            </a:r>
            <a:r>
              <a:rPr lang="ru-RU" sz="1400" dirty="0"/>
              <a:t>. Объективными и уважительными причинами непредставления служащим (работником) Сведений своих супруги (супруга) и (или) несовершеннолетних детей также признавались:</a:t>
            </a:r>
          </a:p>
          <a:p>
            <a:pPr indent="450000" algn="just"/>
            <a:r>
              <a:rPr lang="ru-RU" sz="1400" dirty="0"/>
              <a:t>- смерть супруги (супруга) и несовершеннолетних детей или объявление судом их умершими в период декларационной кампании при предоставлении копии свидетельства о смерти или копии медицинского свидетельства, а также копии соответствующего решения суда;</a:t>
            </a:r>
          </a:p>
          <a:p>
            <a:pPr indent="450000" algn="just"/>
            <a:r>
              <a:rPr lang="ru-RU" sz="1400" dirty="0"/>
              <a:t>- пропажа супруги (супруга) и несовершеннолетних детей (в этом случае </a:t>
            </a:r>
            <a:br>
              <a:rPr lang="ru-RU" sz="1400" dirty="0"/>
            </a:br>
            <a:r>
              <a:rPr lang="ru-RU" sz="1400" dirty="0"/>
              <a:t>в комиссию предоставлялись копии заявлений о пропаже человека или о розыске человека, поданные в органы МВД России, с отметкой об их </a:t>
            </a:r>
            <a:r>
              <a:rPr lang="ru-RU" sz="1400" dirty="0" smtClean="0"/>
              <a:t>принятии к </a:t>
            </a:r>
            <a:r>
              <a:rPr lang="ru-RU" sz="1400" dirty="0"/>
              <a:t>рассмотрению);</a:t>
            </a:r>
          </a:p>
          <a:p>
            <a:pPr indent="450000" algn="just"/>
            <a:r>
              <a:rPr lang="ru-RU" sz="1400" dirty="0"/>
              <a:t>- признание судом безвестно отсутствующими супруги (супруга) и (или) несовершеннолетних детей при предоставлении служащим (работником) копии судебного решения;</a:t>
            </a:r>
          </a:p>
          <a:p>
            <a:pPr indent="450000" algn="just"/>
            <a:endParaRPr lang="ru-RU" sz="1400" dirty="0"/>
          </a:p>
        </p:txBody>
      </p:sp>
    </p:spTree>
    <p:extLst>
      <p:ext uri="{BB962C8B-B14F-4D97-AF65-F5344CB8AC3E}">
        <p14:creationId xmlns:p14="http://schemas.microsoft.com/office/powerpoint/2010/main" val="652200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260648"/>
            <a:ext cx="7992888" cy="5047536"/>
          </a:xfrm>
          <a:prstGeom prst="rect">
            <a:avLst/>
          </a:prstGeom>
        </p:spPr>
        <p:txBody>
          <a:bodyPr wrap="square">
            <a:spAutoFit/>
          </a:bodyPr>
          <a:lstStyle/>
          <a:p>
            <a:pPr indent="450000" algn="just"/>
            <a:endParaRPr lang="ru-RU" sz="1400" dirty="0" smtClean="0"/>
          </a:p>
          <a:p>
            <a:pPr indent="450000" algn="just"/>
            <a:r>
              <a:rPr lang="ru-RU" sz="1400" dirty="0" smtClean="0"/>
              <a:t>-</a:t>
            </a:r>
            <a:r>
              <a:rPr lang="ru-RU" sz="1400" dirty="0"/>
              <a:t> избрание меры пресечения в виде домашнего ареста или заключения </a:t>
            </a:r>
            <a:br>
              <a:rPr lang="ru-RU" sz="1400" dirty="0"/>
            </a:br>
            <a:r>
              <a:rPr lang="ru-RU" sz="1400" dirty="0"/>
              <a:t>под стражу супруги (супруга), подтверждаемые копиями решения суда и (или) постановлением </a:t>
            </a:r>
            <a:r>
              <a:rPr lang="ru-RU" sz="1400" dirty="0" smtClean="0"/>
              <a:t>о продлении </a:t>
            </a:r>
            <a:r>
              <a:rPr lang="ru-RU" sz="1400" dirty="0"/>
              <a:t>срока содержания под стражей, </a:t>
            </a:r>
            <a:r>
              <a:rPr lang="ru-RU" sz="1400" dirty="0" smtClean="0"/>
              <a:t>справкой из </a:t>
            </a:r>
            <a:r>
              <a:rPr lang="ru-RU" sz="1400" dirty="0"/>
              <a:t>следственного изолятора или исправительных учреждений;</a:t>
            </a:r>
          </a:p>
          <a:p>
            <a:pPr indent="450000" algn="just"/>
            <a:r>
              <a:rPr lang="ru-RU" sz="1400" dirty="0" smtClean="0"/>
              <a:t>-</a:t>
            </a:r>
            <a:r>
              <a:rPr lang="ru-RU" sz="1400" dirty="0"/>
              <a:t> нахождение супруги (супруга) на длительном стационарном лечении, подтверждаемое копиями медицинских заключений, больничными листами </a:t>
            </a:r>
            <a:r>
              <a:rPr lang="ru-RU" sz="1400" dirty="0" smtClean="0"/>
              <a:t>и </a:t>
            </a:r>
            <a:r>
              <a:rPr lang="ru-RU" sz="1400" dirty="0"/>
              <a:t>медицинскими справками;</a:t>
            </a:r>
          </a:p>
          <a:p>
            <a:pPr indent="450000" algn="just"/>
            <a:r>
              <a:rPr lang="ru-RU" sz="1400" dirty="0"/>
              <a:t>- участие супруги (супруга) в длительных командировках, объективно </a:t>
            </a:r>
            <a:r>
              <a:rPr lang="ru-RU" sz="1400" dirty="0" smtClean="0"/>
              <a:t>и </a:t>
            </a:r>
            <a:r>
              <a:rPr lang="ru-RU" sz="1400" dirty="0"/>
              <a:t>уважительно препятствующих представлению Сведений;</a:t>
            </a:r>
          </a:p>
          <a:p>
            <a:pPr indent="450000" algn="just"/>
            <a:r>
              <a:rPr lang="ru-RU" sz="1400" dirty="0"/>
              <a:t>- непредставление Сведений своих супруги (супруга) в силу законодательства Российской Федерации о государственной тайне, подтверждаемое, например, справкой из военной части об отнесении запрашиваемой информации </a:t>
            </a:r>
            <a:r>
              <a:rPr lang="ru-RU" sz="1400" dirty="0" smtClean="0"/>
              <a:t>к </a:t>
            </a:r>
            <a:r>
              <a:rPr lang="ru-RU" sz="1400" dirty="0"/>
              <a:t>государственной тайне. </a:t>
            </a:r>
            <a:endParaRPr lang="ru-RU" sz="1400" dirty="0" smtClean="0"/>
          </a:p>
          <a:p>
            <a:pPr indent="450000" algn="just"/>
            <a:endParaRPr lang="ru-RU" sz="1400" dirty="0"/>
          </a:p>
          <a:p>
            <a:pPr indent="450000" algn="just"/>
            <a:r>
              <a:rPr lang="ru-RU" sz="1400" dirty="0"/>
              <a:t>В ситуации, при которой прохождение военной службы супругом (супругой) </a:t>
            </a:r>
            <a:br>
              <a:rPr lang="ru-RU" sz="1400" dirty="0"/>
            </a:br>
            <a:r>
              <a:rPr lang="ru-RU" sz="1400" dirty="0"/>
              <a:t>не предполагает защиту в рамках законодательства Российской Федерации </a:t>
            </a:r>
            <a:br>
              <a:rPr lang="ru-RU" sz="1400" dirty="0"/>
            </a:br>
            <a:r>
              <a:rPr lang="ru-RU" sz="1400" dirty="0"/>
              <a:t>о государственной тайне, но содержит иную "чувствительную" информацию, </a:t>
            </a:r>
            <a:br>
              <a:rPr lang="ru-RU" sz="1400" dirty="0"/>
            </a:br>
            <a:r>
              <a:rPr lang="ru-RU" sz="1400" dirty="0"/>
              <a:t>как правило, при заполнении титульного листа справки о доходах, расходах, </a:t>
            </a:r>
            <a:br>
              <a:rPr lang="ru-RU" sz="1400" dirty="0"/>
            </a:br>
            <a:r>
              <a:rPr lang="ru-RU" sz="1400" dirty="0"/>
              <a:t>об имуществе и обязательствах имущественного характера, форма которой утверждена Указом Президента Российской Федерации от 23 июня 2014 г. № 460, </a:t>
            </a:r>
            <a:br>
              <a:rPr lang="ru-RU" sz="1400" dirty="0"/>
            </a:br>
            <a:r>
              <a:rPr lang="ru-RU" sz="1400" dirty="0"/>
              <a:t>в отношении такого супруга (супруги), замещающего должность военной службы, допускается ограничиться исполнением надписи "Военнослужащий"; отражение </a:t>
            </a:r>
            <a:br>
              <a:rPr lang="ru-RU" sz="1400" dirty="0"/>
            </a:br>
            <a:r>
              <a:rPr lang="ru-RU" sz="1400" dirty="0"/>
              <a:t>в названной справке сведений о должностях военнослужащих, замещаемых ими </a:t>
            </a:r>
            <a:br>
              <a:rPr lang="ru-RU" sz="1400" dirty="0"/>
            </a:br>
            <a:r>
              <a:rPr lang="ru-RU" sz="1400" dirty="0"/>
              <a:t>в конкретных войсковых частях, представляется нецелесообразным</a:t>
            </a:r>
            <a:r>
              <a:rPr lang="ru-RU" sz="1400" dirty="0" smtClean="0"/>
              <a:t>.</a:t>
            </a:r>
            <a:endParaRPr lang="ru-RU" sz="1400" dirty="0"/>
          </a:p>
        </p:txBody>
      </p:sp>
    </p:spTree>
    <p:extLst>
      <p:ext uri="{BB962C8B-B14F-4D97-AF65-F5344CB8AC3E}">
        <p14:creationId xmlns:p14="http://schemas.microsoft.com/office/powerpoint/2010/main" val="4152433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74638"/>
            <a:ext cx="8496944" cy="1066130"/>
          </a:xfrm>
          <a:solidFill>
            <a:srgbClr val="FFC000"/>
          </a:solidFill>
          <a:ln>
            <a:solidFill>
              <a:schemeClr val="accent1"/>
            </a:solidFill>
          </a:ln>
        </p:spPr>
        <p:txBody>
          <a:bodyPr>
            <a:normAutofit fontScale="90000"/>
          </a:bodyPr>
          <a:lstStyle/>
          <a:p>
            <a:r>
              <a:rPr lang="ru-RU" sz="1800" dirty="0" smtClean="0"/>
              <a:t/>
            </a:r>
            <a:br>
              <a:rPr lang="ru-RU" sz="1800" dirty="0" smtClean="0"/>
            </a:br>
            <a:r>
              <a:rPr lang="ru-RU" sz="1800" dirty="0"/>
              <a:t/>
            </a:r>
            <a:br>
              <a:rPr lang="ru-RU" sz="1800" dirty="0"/>
            </a:br>
            <a:r>
              <a:rPr lang="ru-RU" sz="1800" dirty="0" smtClean="0"/>
              <a:t>Обзор </a:t>
            </a:r>
            <a:r>
              <a:rPr lang="ru-RU" sz="1800" dirty="0"/>
              <a:t>причин невозможности представить Сведения своих супруги (супруга) </a:t>
            </a:r>
            <a:br>
              <a:rPr lang="ru-RU" sz="1800" dirty="0"/>
            </a:br>
            <a:r>
              <a:rPr lang="ru-RU" sz="1800" dirty="0"/>
              <a:t>и (или) несовершеннолетних детей, которые признавались комиссией неуважительными или необъективными и являющимися способом </a:t>
            </a:r>
            <a:r>
              <a:rPr lang="ru-RU" sz="1800" dirty="0" smtClean="0"/>
              <a:t>уклонения </a:t>
            </a:r>
            <a:r>
              <a:rPr lang="ru-RU" sz="1800" dirty="0"/>
              <a:t>от представления таких Сведений</a:t>
            </a:r>
            <a:r>
              <a:rPr lang="ru-RU" dirty="0"/>
              <a:t/>
            </a:r>
            <a:br>
              <a:rPr lang="ru-RU" dirty="0"/>
            </a:br>
            <a:endParaRPr lang="ru-RU" dirty="0"/>
          </a:p>
        </p:txBody>
      </p:sp>
      <p:sp>
        <p:nvSpPr>
          <p:cNvPr id="3" name="Прямоугольник 2"/>
          <p:cNvSpPr/>
          <p:nvPr/>
        </p:nvSpPr>
        <p:spPr>
          <a:xfrm>
            <a:off x="395536" y="1700808"/>
            <a:ext cx="8424936" cy="4370427"/>
          </a:xfrm>
          <a:prstGeom prst="rect">
            <a:avLst/>
          </a:prstGeom>
        </p:spPr>
        <p:txBody>
          <a:bodyPr wrap="square">
            <a:spAutoFit/>
          </a:bodyPr>
          <a:lstStyle/>
          <a:p>
            <a:pPr indent="450000" algn="just"/>
            <a:r>
              <a:rPr lang="ru-RU" sz="1400" dirty="0"/>
              <a:t>1. Нахождение в ссоре супругов, которые не поддерживают </a:t>
            </a:r>
            <a:r>
              <a:rPr lang="ru-RU" sz="1400" dirty="0" smtClean="0"/>
              <a:t>связь и </a:t>
            </a:r>
            <a:r>
              <a:rPr lang="ru-RU" sz="1400" dirty="0"/>
              <a:t>не планируют развод, признавалось необъективной и неуважительной причиной непредставления служащим (работником) Сведений своих супруги (</a:t>
            </a:r>
            <a:r>
              <a:rPr lang="ru-RU" sz="1400" dirty="0" smtClean="0"/>
              <a:t>супруга) и </a:t>
            </a:r>
            <a:r>
              <a:rPr lang="ru-RU" sz="1400" dirty="0"/>
              <a:t>несовершеннолетних детей в случае, если служащим было подано Заявление </a:t>
            </a:r>
            <a:r>
              <a:rPr lang="ru-RU" sz="1400" dirty="0" smtClean="0"/>
              <a:t>без </a:t>
            </a:r>
            <a:r>
              <a:rPr lang="ru-RU" sz="1400" dirty="0"/>
              <a:t>предоставления подтверждающих копий документов и материалов</a:t>
            </a:r>
            <a:r>
              <a:rPr lang="ru-RU" sz="1400" dirty="0" smtClean="0"/>
              <a:t>.</a:t>
            </a:r>
          </a:p>
          <a:p>
            <a:pPr indent="450000" algn="just"/>
            <a:endParaRPr lang="ru-RU" sz="800" dirty="0"/>
          </a:p>
          <a:p>
            <a:pPr indent="450000" algn="just"/>
            <a:r>
              <a:rPr lang="ru-RU" sz="1400" dirty="0" smtClean="0"/>
              <a:t>2. Нахождение в бракоразводном процессе, а также планирование развода признавалось необъективной и неуважительной причиной при предоставлении копий документов без отметок об их принятии уполномоченным органом (копия заявления о расторжении брака, поданного в органы ЗАГС, копия искового заявления о расторжении брака).</a:t>
            </a:r>
            <a:r>
              <a:rPr lang="ru-RU" sz="1400" dirty="0"/>
              <a:t> </a:t>
            </a:r>
            <a:endParaRPr lang="ru-RU" sz="1400" dirty="0" smtClean="0"/>
          </a:p>
          <a:p>
            <a:pPr indent="450000" algn="just"/>
            <a:endParaRPr lang="ru-RU" sz="800" dirty="0" smtClean="0"/>
          </a:p>
          <a:p>
            <a:pPr indent="450000" algn="just"/>
            <a:r>
              <a:rPr lang="ru-RU" sz="1400" dirty="0" smtClean="0"/>
              <a:t>3</a:t>
            </a:r>
            <a:r>
              <a:rPr lang="ru-RU" sz="1400" dirty="0"/>
              <a:t>. Иные случаи представления Заявления без копий подтверждающих документов и материалов</a:t>
            </a:r>
            <a:r>
              <a:rPr lang="ru-RU" sz="1400" dirty="0" smtClean="0"/>
              <a:t>.</a:t>
            </a:r>
          </a:p>
          <a:p>
            <a:pPr indent="450000" algn="just"/>
            <a:endParaRPr lang="ru-RU" sz="800" dirty="0"/>
          </a:p>
          <a:p>
            <a:pPr indent="450000" algn="just"/>
            <a:r>
              <a:rPr lang="ru-RU" sz="1400" dirty="0"/>
              <a:t>4. Нахождение в отпуске</a:t>
            </a:r>
            <a:r>
              <a:rPr lang="ru-RU" sz="1400" dirty="0" smtClean="0"/>
              <a:t>.</a:t>
            </a:r>
          </a:p>
          <a:p>
            <a:pPr indent="450000" algn="just"/>
            <a:endParaRPr lang="ru-RU" sz="800" dirty="0"/>
          </a:p>
          <a:p>
            <a:pPr indent="450000" algn="just"/>
            <a:r>
              <a:rPr lang="ru-RU" sz="1400" dirty="0"/>
              <a:t>5. Непредставление служащим (работником) Сведений своих супруги (супруга) в силу адвокатской </a:t>
            </a:r>
            <a:r>
              <a:rPr lang="ru-RU" sz="1400" dirty="0" smtClean="0"/>
              <a:t>тайны.</a:t>
            </a:r>
            <a:r>
              <a:rPr lang="ru-RU" sz="1400" dirty="0"/>
              <a:t> </a:t>
            </a:r>
            <a:endParaRPr lang="ru-RU" sz="1400" dirty="0" smtClean="0"/>
          </a:p>
          <a:p>
            <a:pPr indent="450000" algn="just"/>
            <a:endParaRPr lang="ru-RU" sz="800" dirty="0" smtClean="0"/>
          </a:p>
          <a:p>
            <a:pPr indent="450000" algn="just"/>
            <a:r>
              <a:rPr lang="ru-RU" sz="1400" dirty="0" smtClean="0"/>
              <a:t>6</a:t>
            </a:r>
            <a:r>
              <a:rPr lang="ru-RU" sz="1400" dirty="0"/>
              <a:t>. Непредставление служащим (работником) Сведений своих супруги (супруга) в силу коммерческой </a:t>
            </a:r>
            <a:r>
              <a:rPr lang="ru-RU" sz="1400" dirty="0" smtClean="0"/>
              <a:t>тайны.</a:t>
            </a:r>
          </a:p>
          <a:p>
            <a:pPr indent="450000" algn="just"/>
            <a:endParaRPr lang="ru-RU" sz="800" dirty="0" smtClean="0"/>
          </a:p>
          <a:p>
            <a:pPr indent="450000" algn="just"/>
            <a:r>
              <a:rPr lang="ru-RU" sz="1400" dirty="0" smtClean="0"/>
              <a:t>7.</a:t>
            </a:r>
            <a:r>
              <a:rPr lang="ru-RU" sz="1400" dirty="0"/>
              <a:t> Непредставление служащим (работником) Сведений своих супруги (супруга) в силу брачного </a:t>
            </a:r>
            <a:r>
              <a:rPr lang="ru-RU" sz="1400" dirty="0" smtClean="0"/>
              <a:t>договора.</a:t>
            </a:r>
            <a:endParaRPr lang="ru-RU" sz="1400" dirty="0"/>
          </a:p>
        </p:txBody>
      </p:sp>
    </p:spTree>
    <p:extLst>
      <p:ext uri="{BB962C8B-B14F-4D97-AF65-F5344CB8AC3E}">
        <p14:creationId xmlns:p14="http://schemas.microsoft.com/office/powerpoint/2010/main" val="412268763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1223</TotalTime>
  <Words>1028</Words>
  <Application>Microsoft Office PowerPoint</Application>
  <PresentationFormat>Экран (4:3)</PresentationFormat>
  <Paragraphs>79</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Памятка для государственных гражданских служащих Управления Федерального казначейства по Карачаево-Черкесской Республике</vt:lpstr>
      <vt:lpstr>Презентация PowerPoint</vt:lpstr>
      <vt:lpstr>Презентация PowerPoint</vt:lpstr>
      <vt:lpstr>Ответственность за коррупционные правонарушения</vt:lpstr>
      <vt:lpstr>Презентация PowerPoint</vt:lpstr>
      <vt:lpstr>   Обзор причин невозможности представить Сведения своих супруги (супруга)  и несовершеннолетних детей, которые признавались комиссией  объективными и уважительными </vt:lpstr>
      <vt:lpstr>Презентация PowerPoint</vt:lpstr>
      <vt:lpstr>Презентация PowerPoint</vt:lpstr>
      <vt:lpstr>  Обзор причин невозможности представить Сведения своих супруги (супруга)  и (или) несовершеннолетних детей, которые признавались комиссией неуважительными или необъективными и являющимися способом уклонения от представления таких Сведений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18</cp:revision>
  <dcterms:created xsi:type="dcterms:W3CDTF">2023-09-07T12:47:05Z</dcterms:created>
  <dcterms:modified xsi:type="dcterms:W3CDTF">2023-09-08T09:15:30Z</dcterms:modified>
</cp:coreProperties>
</file>